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426" r:id="rId2"/>
    <p:sldId id="428" r:id="rId3"/>
    <p:sldId id="430" r:id="rId4"/>
    <p:sldId id="42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0" autoAdjust="0"/>
    <p:restoredTop sz="94660"/>
  </p:normalViewPr>
  <p:slideViewPr>
    <p:cSldViewPr snapToGrid="0">
      <p:cViewPr varScale="1">
        <p:scale>
          <a:sx n="88" d="100"/>
          <a:sy n="88" d="100"/>
        </p:scale>
        <p:origin x="2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7A42FA-E183-4FE4-AC06-92DF403CD93A}" type="datetimeFigureOut">
              <a:rPr lang="en-US" smtClean="0"/>
              <a:t>7/6/2020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D534D7-52D3-4279-BC5A-B9AA6578A117}" type="slidenum">
              <a:rPr lang="en-US" smtClean="0"/>
              <a:t>‹#›</a:t>
            </a:fld>
            <a:endParaRPr lang="en-US"/>
          </a:p>
        </p:txBody>
      </p:sp>
    </p:spTree>
    <p:extLst>
      <p:ext uri="{BB962C8B-B14F-4D97-AF65-F5344CB8AC3E}">
        <p14:creationId xmlns:p14="http://schemas.microsoft.com/office/powerpoint/2010/main" val="3941580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42682024-0F55-42D8-B58A-BFEFEE8E65B1}"/>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32248E9-0D23-4994-B68C-2D5A57EE641F}" type="slidenum">
              <a:rPr lang="en-US" altLang="en-US"/>
              <a:pPr>
                <a:spcBef>
                  <a:spcPct val="0"/>
                </a:spcBef>
              </a:pPr>
              <a:t>2</a:t>
            </a:fld>
            <a:endParaRPr lang="en-US" altLang="en-US"/>
          </a:p>
        </p:txBody>
      </p:sp>
      <p:sp>
        <p:nvSpPr>
          <p:cNvPr id="22531" name="Slide Image Placeholder 1">
            <a:extLst>
              <a:ext uri="{FF2B5EF4-FFF2-40B4-BE49-F238E27FC236}">
                <a16:creationId xmlns:a16="http://schemas.microsoft.com/office/drawing/2014/main" id="{330827E8-67F9-4813-A302-B9E164DA343A}"/>
              </a:ext>
            </a:extLst>
          </p:cNvPr>
          <p:cNvSpPr>
            <a:spLocks noGrp="1" noRot="1" noChangeAspect="1" noTextEdit="1"/>
          </p:cNvSpPr>
          <p:nvPr>
            <p:ph type="sldImg"/>
          </p:nvPr>
        </p:nvSpPr>
        <p:spPr>
          <a:xfrm>
            <a:off x="1371600" y="1143000"/>
            <a:ext cx="4114800" cy="3086100"/>
          </a:xfrm>
          <a:ln/>
        </p:spPr>
      </p:sp>
      <p:sp>
        <p:nvSpPr>
          <p:cNvPr id="22532" name="Notes Placeholder 2">
            <a:extLst>
              <a:ext uri="{FF2B5EF4-FFF2-40B4-BE49-F238E27FC236}">
                <a16:creationId xmlns:a16="http://schemas.microsoft.com/office/drawing/2014/main" id="{0A299A50-DC1C-4BC2-A9BF-E836987D516B}"/>
              </a:ext>
            </a:extLst>
          </p:cNvPr>
          <p:cNvSpPr>
            <a:spLocks noGrp="1"/>
          </p:cNvSpPr>
          <p:nvPr>
            <p:ph type="body" idx="1"/>
          </p:nvPr>
        </p:nvSpPr>
        <p:spPr>
          <a:noFill/>
        </p:spPr>
        <p:txBody>
          <a:bodyPr/>
          <a:lstStyle/>
          <a:p>
            <a:pPr eaLnBrk="1" hangingPunct="1">
              <a:spcBef>
                <a:spcPct val="0"/>
              </a:spcBef>
            </a:pPr>
            <a:endParaRPr lang="en-US" altLang="en-US">
              <a:latin typeface="Arial" panose="020B0604020202020204" pitchFamily="34" charset="0"/>
            </a:endParaRPr>
          </a:p>
        </p:txBody>
      </p:sp>
      <p:sp>
        <p:nvSpPr>
          <p:cNvPr id="22533" name="Slide Number Placeholder 3">
            <a:extLst>
              <a:ext uri="{FF2B5EF4-FFF2-40B4-BE49-F238E27FC236}">
                <a16:creationId xmlns:a16="http://schemas.microsoft.com/office/drawing/2014/main" id="{7A05D5C8-4C5A-4FD8-B0D3-72828CCD4EBF}"/>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B23DDC21-3004-4AEF-B89B-C2FA8E93CC87}" type="slidenum">
              <a:rPr lang="en-US" altLang="en-US">
                <a:latin typeface="Calibri" panose="020F0502020204030204" pitchFamily="34" charset="0"/>
              </a:rPr>
              <a:pPr algn="r" eaLnBrk="1" hangingPunct="1">
                <a:spcBef>
                  <a:spcPct val="0"/>
                </a:spcBef>
              </a:pPr>
              <a:t>2</a:t>
            </a:fld>
            <a:endParaRPr lang="en-US" altLang="en-US">
              <a:latin typeface="Calibri" panose="020F0502020204030204" pitchFamily="34" charset="0"/>
            </a:endParaRPr>
          </a:p>
        </p:txBody>
      </p:sp>
    </p:spTree>
    <p:extLst>
      <p:ext uri="{BB962C8B-B14F-4D97-AF65-F5344CB8AC3E}">
        <p14:creationId xmlns:p14="http://schemas.microsoft.com/office/powerpoint/2010/main" val="668035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42682024-0F55-42D8-B58A-BFEFEE8E65B1}"/>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32248E9-0D23-4994-B68C-2D5A57EE641F}" type="slidenum">
              <a:rPr lang="en-US" altLang="en-US"/>
              <a:pPr>
                <a:spcBef>
                  <a:spcPct val="0"/>
                </a:spcBef>
              </a:pPr>
              <a:t>3</a:t>
            </a:fld>
            <a:endParaRPr lang="en-US" altLang="en-US"/>
          </a:p>
        </p:txBody>
      </p:sp>
      <p:sp>
        <p:nvSpPr>
          <p:cNvPr id="22531" name="Slide Image Placeholder 1">
            <a:extLst>
              <a:ext uri="{FF2B5EF4-FFF2-40B4-BE49-F238E27FC236}">
                <a16:creationId xmlns:a16="http://schemas.microsoft.com/office/drawing/2014/main" id="{330827E8-67F9-4813-A302-B9E164DA343A}"/>
              </a:ext>
            </a:extLst>
          </p:cNvPr>
          <p:cNvSpPr>
            <a:spLocks noGrp="1" noRot="1" noChangeAspect="1" noTextEdit="1"/>
          </p:cNvSpPr>
          <p:nvPr>
            <p:ph type="sldImg"/>
          </p:nvPr>
        </p:nvSpPr>
        <p:spPr>
          <a:xfrm>
            <a:off x="1371600" y="1143000"/>
            <a:ext cx="4114800" cy="3086100"/>
          </a:xfrm>
          <a:ln/>
        </p:spPr>
      </p:sp>
      <p:sp>
        <p:nvSpPr>
          <p:cNvPr id="22532" name="Notes Placeholder 2">
            <a:extLst>
              <a:ext uri="{FF2B5EF4-FFF2-40B4-BE49-F238E27FC236}">
                <a16:creationId xmlns:a16="http://schemas.microsoft.com/office/drawing/2014/main" id="{0A299A50-DC1C-4BC2-A9BF-E836987D516B}"/>
              </a:ext>
            </a:extLst>
          </p:cNvPr>
          <p:cNvSpPr>
            <a:spLocks noGrp="1"/>
          </p:cNvSpPr>
          <p:nvPr>
            <p:ph type="body" idx="1"/>
          </p:nvPr>
        </p:nvSpPr>
        <p:spPr>
          <a:noFill/>
        </p:spPr>
        <p:txBody>
          <a:bodyPr/>
          <a:lstStyle/>
          <a:p>
            <a:pPr eaLnBrk="1" hangingPunct="1">
              <a:spcBef>
                <a:spcPct val="0"/>
              </a:spcBef>
            </a:pPr>
            <a:endParaRPr lang="en-US" altLang="en-US">
              <a:latin typeface="Arial" panose="020B0604020202020204" pitchFamily="34" charset="0"/>
            </a:endParaRPr>
          </a:p>
        </p:txBody>
      </p:sp>
      <p:sp>
        <p:nvSpPr>
          <p:cNvPr id="22533" name="Slide Number Placeholder 3">
            <a:extLst>
              <a:ext uri="{FF2B5EF4-FFF2-40B4-BE49-F238E27FC236}">
                <a16:creationId xmlns:a16="http://schemas.microsoft.com/office/drawing/2014/main" id="{7A05D5C8-4C5A-4FD8-B0D3-72828CCD4EBF}"/>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B23DDC21-3004-4AEF-B89B-C2FA8E93CC87}" type="slidenum">
              <a:rPr lang="en-US" altLang="en-US">
                <a:latin typeface="Calibri" panose="020F0502020204030204" pitchFamily="34" charset="0"/>
              </a:rPr>
              <a:pPr algn="r" eaLnBrk="1" hangingPunct="1">
                <a:spcBef>
                  <a:spcPct val="0"/>
                </a:spcBef>
              </a:pPr>
              <a:t>3</a:t>
            </a:fld>
            <a:endParaRPr lang="en-US" altLang="en-US">
              <a:latin typeface="Calibri" panose="020F0502020204030204" pitchFamily="34" charset="0"/>
            </a:endParaRPr>
          </a:p>
        </p:txBody>
      </p:sp>
    </p:spTree>
    <p:extLst>
      <p:ext uri="{BB962C8B-B14F-4D97-AF65-F5344CB8AC3E}">
        <p14:creationId xmlns:p14="http://schemas.microsoft.com/office/powerpoint/2010/main" val="3803909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42682024-0F55-42D8-B58A-BFEFEE8E65B1}"/>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32248E9-0D23-4994-B68C-2D5A57EE641F}" type="slidenum">
              <a:rPr lang="en-US" altLang="en-US"/>
              <a:pPr>
                <a:spcBef>
                  <a:spcPct val="0"/>
                </a:spcBef>
              </a:pPr>
              <a:t>4</a:t>
            </a:fld>
            <a:endParaRPr lang="en-US" altLang="en-US"/>
          </a:p>
        </p:txBody>
      </p:sp>
      <p:sp>
        <p:nvSpPr>
          <p:cNvPr id="22531" name="Slide Image Placeholder 1">
            <a:extLst>
              <a:ext uri="{FF2B5EF4-FFF2-40B4-BE49-F238E27FC236}">
                <a16:creationId xmlns:a16="http://schemas.microsoft.com/office/drawing/2014/main" id="{330827E8-67F9-4813-A302-B9E164DA343A}"/>
              </a:ext>
            </a:extLst>
          </p:cNvPr>
          <p:cNvSpPr>
            <a:spLocks noGrp="1" noRot="1" noChangeAspect="1" noTextEdit="1"/>
          </p:cNvSpPr>
          <p:nvPr>
            <p:ph type="sldImg"/>
          </p:nvPr>
        </p:nvSpPr>
        <p:spPr>
          <a:xfrm>
            <a:off x="1371600" y="1143000"/>
            <a:ext cx="4114800" cy="3086100"/>
          </a:xfrm>
          <a:ln/>
        </p:spPr>
      </p:sp>
      <p:sp>
        <p:nvSpPr>
          <p:cNvPr id="22532" name="Notes Placeholder 2">
            <a:extLst>
              <a:ext uri="{FF2B5EF4-FFF2-40B4-BE49-F238E27FC236}">
                <a16:creationId xmlns:a16="http://schemas.microsoft.com/office/drawing/2014/main" id="{0A299A50-DC1C-4BC2-A9BF-E836987D516B}"/>
              </a:ext>
            </a:extLst>
          </p:cNvPr>
          <p:cNvSpPr>
            <a:spLocks noGrp="1"/>
          </p:cNvSpPr>
          <p:nvPr>
            <p:ph type="body" idx="1"/>
          </p:nvPr>
        </p:nvSpPr>
        <p:spPr>
          <a:noFill/>
        </p:spPr>
        <p:txBody>
          <a:bodyPr/>
          <a:lstStyle/>
          <a:p>
            <a:pPr eaLnBrk="1" hangingPunct="1">
              <a:spcBef>
                <a:spcPct val="0"/>
              </a:spcBef>
            </a:pPr>
            <a:endParaRPr lang="en-US" altLang="en-US">
              <a:latin typeface="Arial" panose="020B0604020202020204" pitchFamily="34" charset="0"/>
            </a:endParaRPr>
          </a:p>
        </p:txBody>
      </p:sp>
      <p:sp>
        <p:nvSpPr>
          <p:cNvPr id="22533" name="Slide Number Placeholder 3">
            <a:extLst>
              <a:ext uri="{FF2B5EF4-FFF2-40B4-BE49-F238E27FC236}">
                <a16:creationId xmlns:a16="http://schemas.microsoft.com/office/drawing/2014/main" id="{7A05D5C8-4C5A-4FD8-B0D3-72828CCD4EBF}"/>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B23DDC21-3004-4AEF-B89B-C2FA8E93CC87}" type="slidenum">
              <a:rPr lang="en-US" altLang="en-US">
                <a:latin typeface="Calibri" panose="020F0502020204030204" pitchFamily="34" charset="0"/>
              </a:rPr>
              <a:pPr algn="r" eaLnBrk="1" hangingPunct="1">
                <a:spcBef>
                  <a:spcPct val="0"/>
                </a:spcBef>
              </a:pPr>
              <a:t>4</a:t>
            </a:fld>
            <a:endParaRPr lang="en-US" altLang="en-US">
              <a:latin typeface="Calibri" panose="020F0502020204030204" pitchFamily="34" charset="0"/>
            </a:endParaRPr>
          </a:p>
        </p:txBody>
      </p:sp>
    </p:spTree>
    <p:extLst>
      <p:ext uri="{BB962C8B-B14F-4D97-AF65-F5344CB8AC3E}">
        <p14:creationId xmlns:p14="http://schemas.microsoft.com/office/powerpoint/2010/main" val="525077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DD4E00-ECCB-4440-A50A-10323C8BCC5F}"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85657-6512-4A3B-87CD-69759775B52C}" type="slidenum">
              <a:rPr lang="en-US" smtClean="0"/>
              <a:t>‹#›</a:t>
            </a:fld>
            <a:endParaRPr lang="en-US"/>
          </a:p>
        </p:txBody>
      </p:sp>
    </p:spTree>
    <p:extLst>
      <p:ext uri="{BB962C8B-B14F-4D97-AF65-F5344CB8AC3E}">
        <p14:creationId xmlns:p14="http://schemas.microsoft.com/office/powerpoint/2010/main" val="919824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DD4E00-ECCB-4440-A50A-10323C8BCC5F}"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85657-6512-4A3B-87CD-69759775B52C}" type="slidenum">
              <a:rPr lang="en-US" smtClean="0"/>
              <a:t>‹#›</a:t>
            </a:fld>
            <a:endParaRPr lang="en-US"/>
          </a:p>
        </p:txBody>
      </p:sp>
    </p:spTree>
    <p:extLst>
      <p:ext uri="{BB962C8B-B14F-4D97-AF65-F5344CB8AC3E}">
        <p14:creationId xmlns:p14="http://schemas.microsoft.com/office/powerpoint/2010/main" val="266672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DD4E00-ECCB-4440-A50A-10323C8BCC5F}"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85657-6512-4A3B-87CD-69759775B52C}" type="slidenum">
              <a:rPr lang="en-US" smtClean="0"/>
              <a:t>‹#›</a:t>
            </a:fld>
            <a:endParaRPr lang="en-US"/>
          </a:p>
        </p:txBody>
      </p:sp>
    </p:spTree>
    <p:extLst>
      <p:ext uri="{BB962C8B-B14F-4D97-AF65-F5344CB8AC3E}">
        <p14:creationId xmlns:p14="http://schemas.microsoft.com/office/powerpoint/2010/main" val="1824629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DD4E00-ECCB-4440-A50A-10323C8BCC5F}"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85657-6512-4A3B-87CD-69759775B52C}" type="slidenum">
              <a:rPr lang="en-US" smtClean="0"/>
              <a:t>‹#›</a:t>
            </a:fld>
            <a:endParaRPr lang="en-US"/>
          </a:p>
        </p:txBody>
      </p:sp>
    </p:spTree>
    <p:extLst>
      <p:ext uri="{BB962C8B-B14F-4D97-AF65-F5344CB8AC3E}">
        <p14:creationId xmlns:p14="http://schemas.microsoft.com/office/powerpoint/2010/main" val="667615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DD4E00-ECCB-4440-A50A-10323C8BCC5F}"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85657-6512-4A3B-87CD-69759775B52C}" type="slidenum">
              <a:rPr lang="en-US" smtClean="0"/>
              <a:t>‹#›</a:t>
            </a:fld>
            <a:endParaRPr lang="en-US"/>
          </a:p>
        </p:txBody>
      </p:sp>
    </p:spTree>
    <p:extLst>
      <p:ext uri="{BB962C8B-B14F-4D97-AF65-F5344CB8AC3E}">
        <p14:creationId xmlns:p14="http://schemas.microsoft.com/office/powerpoint/2010/main" val="360434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DD4E00-ECCB-4440-A50A-10323C8BCC5F}" type="datetimeFigureOut">
              <a:rPr lang="en-US" smtClean="0"/>
              <a:t>7/6/2020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F85657-6512-4A3B-87CD-69759775B52C}" type="slidenum">
              <a:rPr lang="en-US" smtClean="0"/>
              <a:t>‹#›</a:t>
            </a:fld>
            <a:endParaRPr lang="en-US"/>
          </a:p>
        </p:txBody>
      </p:sp>
    </p:spTree>
    <p:extLst>
      <p:ext uri="{BB962C8B-B14F-4D97-AF65-F5344CB8AC3E}">
        <p14:creationId xmlns:p14="http://schemas.microsoft.com/office/powerpoint/2010/main" val="2645136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DD4E00-ECCB-4440-A50A-10323C8BCC5F}" type="datetimeFigureOut">
              <a:rPr lang="en-US" smtClean="0"/>
              <a:t>7/6/2020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F85657-6512-4A3B-87CD-69759775B52C}" type="slidenum">
              <a:rPr lang="en-US" smtClean="0"/>
              <a:t>‹#›</a:t>
            </a:fld>
            <a:endParaRPr lang="en-US"/>
          </a:p>
        </p:txBody>
      </p:sp>
    </p:spTree>
    <p:extLst>
      <p:ext uri="{BB962C8B-B14F-4D97-AF65-F5344CB8AC3E}">
        <p14:creationId xmlns:p14="http://schemas.microsoft.com/office/powerpoint/2010/main" val="2794743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DD4E00-ECCB-4440-A50A-10323C8BCC5F}" type="datetimeFigureOut">
              <a:rPr lang="en-US" smtClean="0"/>
              <a:t>7/6/2020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F85657-6512-4A3B-87CD-69759775B52C}" type="slidenum">
              <a:rPr lang="en-US" smtClean="0"/>
              <a:t>‹#›</a:t>
            </a:fld>
            <a:endParaRPr lang="en-US"/>
          </a:p>
        </p:txBody>
      </p:sp>
    </p:spTree>
    <p:extLst>
      <p:ext uri="{BB962C8B-B14F-4D97-AF65-F5344CB8AC3E}">
        <p14:creationId xmlns:p14="http://schemas.microsoft.com/office/powerpoint/2010/main" val="1715336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D4E00-ECCB-4440-A50A-10323C8BCC5F}" type="datetimeFigureOut">
              <a:rPr lang="en-US" smtClean="0"/>
              <a:t>7/6/2020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F85657-6512-4A3B-87CD-69759775B52C}" type="slidenum">
              <a:rPr lang="en-US" smtClean="0"/>
              <a:t>‹#›</a:t>
            </a:fld>
            <a:endParaRPr lang="en-US"/>
          </a:p>
        </p:txBody>
      </p:sp>
    </p:spTree>
    <p:extLst>
      <p:ext uri="{BB962C8B-B14F-4D97-AF65-F5344CB8AC3E}">
        <p14:creationId xmlns:p14="http://schemas.microsoft.com/office/powerpoint/2010/main" val="1161364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DD4E00-ECCB-4440-A50A-10323C8BCC5F}" type="datetimeFigureOut">
              <a:rPr lang="en-US" smtClean="0"/>
              <a:t>7/6/2020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F85657-6512-4A3B-87CD-69759775B52C}" type="slidenum">
              <a:rPr lang="en-US" smtClean="0"/>
              <a:t>‹#›</a:t>
            </a:fld>
            <a:endParaRPr lang="en-US"/>
          </a:p>
        </p:txBody>
      </p:sp>
    </p:spTree>
    <p:extLst>
      <p:ext uri="{BB962C8B-B14F-4D97-AF65-F5344CB8AC3E}">
        <p14:creationId xmlns:p14="http://schemas.microsoft.com/office/powerpoint/2010/main" val="1412740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DD4E00-ECCB-4440-A50A-10323C8BCC5F}" type="datetimeFigureOut">
              <a:rPr lang="en-US" smtClean="0"/>
              <a:t>7/6/2020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F85657-6512-4A3B-87CD-69759775B52C}" type="slidenum">
              <a:rPr lang="en-US" smtClean="0"/>
              <a:t>‹#›</a:t>
            </a:fld>
            <a:endParaRPr lang="en-US"/>
          </a:p>
        </p:txBody>
      </p:sp>
    </p:spTree>
    <p:extLst>
      <p:ext uri="{BB962C8B-B14F-4D97-AF65-F5344CB8AC3E}">
        <p14:creationId xmlns:p14="http://schemas.microsoft.com/office/powerpoint/2010/main" val="3592873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DD4E00-ECCB-4440-A50A-10323C8BCC5F}" type="datetimeFigureOut">
              <a:rPr lang="en-US" smtClean="0"/>
              <a:t>7/6/2020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F85657-6512-4A3B-87CD-69759775B52C}" type="slidenum">
              <a:rPr lang="en-US" smtClean="0"/>
              <a:t>‹#›</a:t>
            </a:fld>
            <a:endParaRPr lang="en-US"/>
          </a:p>
        </p:txBody>
      </p:sp>
    </p:spTree>
    <p:extLst>
      <p:ext uri="{BB962C8B-B14F-4D97-AF65-F5344CB8AC3E}">
        <p14:creationId xmlns:p14="http://schemas.microsoft.com/office/powerpoint/2010/main" val="3373294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themedicportal.com/blog/medical-ethics-explained-justic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hyperlink" Target="https://vtethicsnetwork.org/medical-ethic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medschool.ucla.edu/body.cfm?id=1158&amp;action=detail&amp;ref=1056"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hyperlink" Target="https://www.ama-assn.org/delivering-care/ethics/ethics-committees-health-care-institutions" TargetMode="External"/><Relationship Id="rId4" Type="http://schemas.openxmlformats.org/officeDocument/2006/relationships/hyperlink" Target="https://vtethicsnetwork.org/medical-ethic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archive.hshsl.umaryland.edu/bitstream/handle/10713/6488/Tarzian%20Talk%20110116.pdf"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hyperlink" Target="https://catholicmoraltheology.com/on-the-ethics-of-organ-transplantation-a-catholic-perspective-part-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D0D8FC6-5CC0-ED4F-A96D-5ECAC1F76069}"/>
              </a:ext>
            </a:extLst>
          </p:cNvPr>
          <p:cNvSpPr txBox="1"/>
          <p:nvPr/>
        </p:nvSpPr>
        <p:spPr>
          <a:xfrm>
            <a:off x="303031" y="225459"/>
            <a:ext cx="8620001" cy="6370975"/>
          </a:xfrm>
          <a:prstGeom prst="rect">
            <a:avLst/>
          </a:prstGeom>
          <a:noFill/>
        </p:spPr>
        <p:txBody>
          <a:bodyPr wrap="square" rtlCol="0">
            <a:spAutoFit/>
          </a:bodyPr>
          <a:lstStyle/>
          <a:p>
            <a:r>
              <a:rPr lang="en-US" altLang="en-US" sz="2400" b="1" dirty="0">
                <a:solidFill>
                  <a:srgbClr val="006600"/>
                </a:solidFill>
              </a:rPr>
              <a:t>Bioethics in Anatomy Education Resources:</a:t>
            </a:r>
            <a:r>
              <a:rPr lang="en-US" sz="2400" b="1" dirty="0">
                <a:solidFill>
                  <a:srgbClr val="C00000"/>
                </a:solidFill>
              </a:rPr>
              <a:t> </a:t>
            </a:r>
          </a:p>
          <a:p>
            <a:r>
              <a:rPr lang="en-US" sz="2400" dirty="0"/>
              <a:t>Basic Introduction to Bioethics</a:t>
            </a:r>
            <a:endParaRPr lang="en-US" sz="2400" b="1" dirty="0"/>
          </a:p>
          <a:p>
            <a:endParaRPr lang="en-US" b="1" dirty="0"/>
          </a:p>
          <a:p>
            <a:r>
              <a:rPr lang="en-US" b="1" dirty="0"/>
              <a:t>Description:</a:t>
            </a:r>
          </a:p>
          <a:p>
            <a:r>
              <a:rPr lang="en-US" dirty="0"/>
              <a:t>This set of PowerPoint slides provides basic information on the fundamentals of ethical decision making. It can serve as a short primer on the role of ethics in healthcare. The first slide provides the four major ethical fundamentals while additional slides provide the history of ethics in health care and some general examples of ethical decision making.</a:t>
            </a:r>
          </a:p>
          <a:p>
            <a:endParaRPr lang="en-US" dirty="0"/>
          </a:p>
          <a:p>
            <a:r>
              <a:rPr lang="en-US" b="1" dirty="0"/>
              <a:t>The topics covered by this resource include:</a:t>
            </a:r>
          </a:p>
          <a:p>
            <a:r>
              <a:rPr lang="en-US" dirty="0"/>
              <a:t>Ethical fundamentals</a:t>
            </a:r>
          </a:p>
          <a:p>
            <a:r>
              <a:rPr lang="en-US" dirty="0"/>
              <a:t>History of ethics in healthcare</a:t>
            </a:r>
          </a:p>
          <a:p>
            <a:endParaRPr lang="en-US" b="1" dirty="0"/>
          </a:p>
          <a:p>
            <a:r>
              <a:rPr lang="en-US" b="1" dirty="0"/>
              <a:t>Creator(s): </a:t>
            </a:r>
            <a:r>
              <a:rPr lang="en-US" dirty="0"/>
              <a:t>Thomas </a:t>
            </a:r>
            <a:r>
              <a:rPr lang="en-US" dirty="0" err="1"/>
              <a:t>Champney</a:t>
            </a:r>
            <a:endParaRPr lang="en-US" dirty="0"/>
          </a:p>
          <a:p>
            <a:r>
              <a:rPr lang="en-US" b="1" dirty="0"/>
              <a:t>Contact details: </a:t>
            </a:r>
            <a:r>
              <a:rPr lang="en-US" dirty="0" err="1"/>
              <a:t>tchampney@med.miami.edu</a:t>
            </a:r>
            <a:r>
              <a:rPr lang="en-US" dirty="0"/>
              <a:t> </a:t>
            </a:r>
            <a:endParaRPr lang="en-US" b="1" dirty="0"/>
          </a:p>
          <a:p>
            <a:endParaRPr lang="en-US" b="1" dirty="0"/>
          </a:p>
          <a:p>
            <a:r>
              <a:rPr lang="en-US" altLang="en-US" b="1" dirty="0"/>
              <a:t>Further reading:</a:t>
            </a:r>
          </a:p>
          <a:p>
            <a:r>
              <a:rPr lang="en-US" altLang="en-US" dirty="0"/>
              <a:t>Campbell, CS. </a:t>
            </a:r>
            <a:r>
              <a:rPr lang="en-US" dirty="0"/>
              <a:t>Mortal Responsibilities: Bioethics and Medical-Assisted Dying. Yale J Biol Med 92(4):733-739, 2019. </a:t>
            </a:r>
          </a:p>
          <a:p>
            <a:r>
              <a:rPr lang="en-US" dirty="0" err="1"/>
              <a:t>Notini</a:t>
            </a:r>
            <a:r>
              <a:rPr lang="en-US" dirty="0"/>
              <a:t> L, </a:t>
            </a:r>
            <a:r>
              <a:rPr lang="en-US" dirty="0" err="1"/>
              <a:t>Vasileva</a:t>
            </a:r>
            <a:r>
              <a:rPr lang="en-US" dirty="0"/>
              <a:t> D, </a:t>
            </a:r>
            <a:r>
              <a:rPr lang="en-US" dirty="0" err="1"/>
              <a:t>Orchanian-Cheff</a:t>
            </a:r>
            <a:r>
              <a:rPr lang="en-US" dirty="0"/>
              <a:t> A, Buchman DZ. Ethical issues associated with solid organ transplantation and substance use: a scoping review. Monash </a:t>
            </a:r>
            <a:r>
              <a:rPr lang="en-US" dirty="0" err="1"/>
              <a:t>Bioeth</a:t>
            </a:r>
            <a:r>
              <a:rPr lang="en-US" dirty="0"/>
              <a:t> Rev 37:111-135, 2019.</a:t>
            </a:r>
          </a:p>
        </p:txBody>
      </p:sp>
    </p:spTree>
    <p:extLst>
      <p:ext uri="{BB962C8B-B14F-4D97-AF65-F5344CB8AC3E}">
        <p14:creationId xmlns:p14="http://schemas.microsoft.com/office/powerpoint/2010/main" val="99676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8">
            <a:extLst>
              <a:ext uri="{FF2B5EF4-FFF2-40B4-BE49-F238E27FC236}">
                <a16:creationId xmlns:a16="http://schemas.microsoft.com/office/drawing/2014/main" id="{DE389A3D-3AD6-4F60-8170-F9BC4DB8057A}"/>
              </a:ext>
            </a:extLst>
          </p:cNvPr>
          <p:cNvSpPr txBox="1">
            <a:spLocks noChangeArrowheads="1"/>
          </p:cNvSpPr>
          <p:nvPr/>
        </p:nvSpPr>
        <p:spPr bwMode="auto">
          <a:xfrm>
            <a:off x="457200" y="574973"/>
            <a:ext cx="3558988"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solidFill>
                  <a:srgbClr val="006600"/>
                </a:solidFill>
              </a:rPr>
              <a:t>Bioethical Fundamentals</a:t>
            </a:r>
          </a:p>
        </p:txBody>
      </p:sp>
      <p:sp>
        <p:nvSpPr>
          <p:cNvPr id="21512" name="Text Box 19">
            <a:extLst>
              <a:ext uri="{FF2B5EF4-FFF2-40B4-BE49-F238E27FC236}">
                <a16:creationId xmlns:a16="http://schemas.microsoft.com/office/drawing/2014/main" id="{8B1A3C04-70C3-4153-8798-89D6B9887B57}"/>
              </a:ext>
            </a:extLst>
          </p:cNvPr>
          <p:cNvSpPr txBox="1">
            <a:spLocks noChangeArrowheads="1"/>
          </p:cNvSpPr>
          <p:nvPr/>
        </p:nvSpPr>
        <p:spPr bwMode="auto">
          <a:xfrm>
            <a:off x="457200" y="1872793"/>
            <a:ext cx="8372710" cy="397031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sz="1800" dirty="0"/>
              <a:t>There are four pillars of bioethical decision making in healthcare.  These are:</a:t>
            </a:r>
          </a:p>
          <a:p>
            <a:pPr>
              <a:spcBef>
                <a:spcPct val="0"/>
              </a:spcBef>
              <a:buNone/>
            </a:pPr>
            <a:endParaRPr lang="en-US" sz="1800" dirty="0"/>
          </a:p>
          <a:p>
            <a:pPr>
              <a:spcBef>
                <a:spcPct val="0"/>
              </a:spcBef>
              <a:buNone/>
            </a:pPr>
            <a:r>
              <a:rPr lang="en-US" sz="1800" dirty="0"/>
              <a:t>1. Autonomy – the ability to make your own decisions. The patient has the right</a:t>
            </a:r>
          </a:p>
          <a:p>
            <a:pPr>
              <a:spcBef>
                <a:spcPct val="0"/>
              </a:spcBef>
              <a:buNone/>
            </a:pPr>
            <a:r>
              <a:rPr lang="en-US" sz="1800" dirty="0"/>
              <a:t>    to determine what can or cannot happen during treatment by making an</a:t>
            </a:r>
          </a:p>
          <a:p>
            <a:pPr>
              <a:spcBef>
                <a:spcPct val="0"/>
              </a:spcBef>
              <a:buNone/>
            </a:pPr>
            <a:r>
              <a:rPr lang="en-US" sz="1800" dirty="0"/>
              <a:t>    informed, uncoerced decision (consent).</a:t>
            </a:r>
          </a:p>
          <a:p>
            <a:pPr>
              <a:spcBef>
                <a:spcPct val="0"/>
              </a:spcBef>
              <a:buNone/>
            </a:pPr>
            <a:endParaRPr lang="en-US" sz="1800" dirty="0"/>
          </a:p>
          <a:p>
            <a:pPr>
              <a:spcBef>
                <a:spcPct val="0"/>
              </a:spcBef>
              <a:buNone/>
            </a:pPr>
            <a:r>
              <a:rPr lang="en-US" sz="1800" dirty="0"/>
              <a:t>2. Beneficence – an act of charity or kindness.  A healthcare professional must</a:t>
            </a:r>
          </a:p>
          <a:p>
            <a:pPr>
              <a:spcBef>
                <a:spcPct val="0"/>
              </a:spcBef>
              <a:buNone/>
            </a:pPr>
            <a:r>
              <a:rPr lang="en-US" sz="1800" dirty="0"/>
              <a:t>    act for the benefit of the patient with no other motives.</a:t>
            </a:r>
          </a:p>
          <a:p>
            <a:pPr>
              <a:spcBef>
                <a:spcPct val="0"/>
              </a:spcBef>
              <a:buNone/>
            </a:pPr>
            <a:endParaRPr lang="en-US" sz="1800" dirty="0"/>
          </a:p>
          <a:p>
            <a:pPr>
              <a:spcBef>
                <a:spcPct val="0"/>
              </a:spcBef>
              <a:buNone/>
            </a:pPr>
            <a:r>
              <a:rPr lang="en-US" sz="1800" dirty="0"/>
              <a:t>3. Nonmaleficence – “do no harm”.  A healthcare professional must not harm</a:t>
            </a:r>
          </a:p>
          <a:p>
            <a:pPr>
              <a:spcBef>
                <a:spcPct val="0"/>
              </a:spcBef>
              <a:buNone/>
            </a:pPr>
            <a:r>
              <a:rPr lang="en-US" sz="1800" dirty="0"/>
              <a:t>    the patient.</a:t>
            </a:r>
          </a:p>
          <a:p>
            <a:pPr>
              <a:spcBef>
                <a:spcPct val="0"/>
              </a:spcBef>
              <a:buNone/>
            </a:pPr>
            <a:endParaRPr lang="en-US" sz="1800" dirty="0"/>
          </a:p>
          <a:p>
            <a:pPr>
              <a:spcBef>
                <a:spcPct val="0"/>
              </a:spcBef>
              <a:buNone/>
            </a:pPr>
            <a:r>
              <a:rPr lang="en-US" sz="1800" dirty="0"/>
              <a:t>4. Justice – providing fairness in healthcare decisions.  A healthcare professional</a:t>
            </a:r>
          </a:p>
          <a:p>
            <a:pPr>
              <a:spcBef>
                <a:spcPct val="0"/>
              </a:spcBef>
              <a:buNone/>
            </a:pPr>
            <a:r>
              <a:rPr lang="en-US" sz="1800" dirty="0"/>
              <a:t>    must treat all individuals equally with an equitable distribution of resources.</a:t>
            </a:r>
          </a:p>
        </p:txBody>
      </p:sp>
      <p:sp>
        <p:nvSpPr>
          <p:cNvPr id="2" name="Rectangle 1">
            <a:extLst>
              <a:ext uri="{FF2B5EF4-FFF2-40B4-BE49-F238E27FC236}">
                <a16:creationId xmlns:a16="http://schemas.microsoft.com/office/drawing/2014/main" id="{42B688EA-DC84-4650-B524-187088302618}"/>
              </a:ext>
            </a:extLst>
          </p:cNvPr>
          <p:cNvSpPr/>
          <p:nvPr/>
        </p:nvSpPr>
        <p:spPr>
          <a:xfrm>
            <a:off x="714899" y="6034579"/>
            <a:ext cx="6032745" cy="523220"/>
          </a:xfrm>
          <a:prstGeom prst="rect">
            <a:avLst/>
          </a:prstGeom>
        </p:spPr>
        <p:txBody>
          <a:bodyPr wrap="square">
            <a:spAutoFit/>
          </a:bodyPr>
          <a:lstStyle/>
          <a:p>
            <a:r>
              <a:rPr lang="en-US" sz="1400" dirty="0">
                <a:hlinkClick r:id="rId3"/>
              </a:rPr>
              <a:t>https://www.themedicportal.com/blog/medical-ethics-explained-justice/</a:t>
            </a:r>
            <a:endParaRPr lang="en-US" sz="1400" dirty="0">
              <a:hlinkClick r:id="rId4"/>
            </a:endParaRPr>
          </a:p>
          <a:p>
            <a:r>
              <a:rPr lang="en-US" sz="1400" dirty="0">
                <a:hlinkClick r:id="rId4"/>
              </a:rPr>
              <a:t>https://vtethicsnetwork.org/medical-ethics</a:t>
            </a:r>
            <a:endParaRPr lang="en-US" sz="1400" dirty="0"/>
          </a:p>
        </p:txBody>
      </p:sp>
      <p:pic>
        <p:nvPicPr>
          <p:cNvPr id="2050" name="Picture 2" descr="Non-Maleficence Medical Ethics">
            <a:extLst>
              <a:ext uri="{FF2B5EF4-FFF2-40B4-BE49-F238E27FC236}">
                <a16:creationId xmlns:a16="http://schemas.microsoft.com/office/drawing/2014/main" id="{6DF72CCE-9631-4EF8-90E0-E3AFD41531B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29300" y="405301"/>
            <a:ext cx="2857500" cy="1381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158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8">
            <a:extLst>
              <a:ext uri="{FF2B5EF4-FFF2-40B4-BE49-F238E27FC236}">
                <a16:creationId xmlns:a16="http://schemas.microsoft.com/office/drawing/2014/main" id="{DE389A3D-3AD6-4F60-8170-F9BC4DB8057A}"/>
              </a:ext>
            </a:extLst>
          </p:cNvPr>
          <p:cNvSpPr txBox="1">
            <a:spLocks noChangeArrowheads="1"/>
          </p:cNvSpPr>
          <p:nvPr/>
        </p:nvSpPr>
        <p:spPr bwMode="auto">
          <a:xfrm>
            <a:off x="457200" y="574973"/>
            <a:ext cx="5129930"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solidFill>
                  <a:srgbClr val="006600"/>
                </a:solidFill>
              </a:rPr>
              <a:t>Short History of Ethics in Healthcare</a:t>
            </a:r>
          </a:p>
        </p:txBody>
      </p:sp>
      <p:sp>
        <p:nvSpPr>
          <p:cNvPr id="21512" name="Text Box 19">
            <a:extLst>
              <a:ext uri="{FF2B5EF4-FFF2-40B4-BE49-F238E27FC236}">
                <a16:creationId xmlns:a16="http://schemas.microsoft.com/office/drawing/2014/main" id="{8B1A3C04-70C3-4153-8798-89D6B9887B57}"/>
              </a:ext>
            </a:extLst>
          </p:cNvPr>
          <p:cNvSpPr txBox="1">
            <a:spLocks noChangeArrowheads="1"/>
          </p:cNvSpPr>
          <p:nvPr/>
        </p:nvSpPr>
        <p:spPr bwMode="auto">
          <a:xfrm>
            <a:off x="477005" y="1247781"/>
            <a:ext cx="5934310" cy="28623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sz="1800" dirty="0"/>
              <a:t>Since the era of Hippocrates (460 – 370 BC), the proper, ethical treatment of patients by healthcare providers has been emphasized.  The </a:t>
            </a:r>
            <a:r>
              <a:rPr lang="en-US" sz="1800" dirty="0" err="1"/>
              <a:t>hippocratic</a:t>
            </a:r>
            <a:r>
              <a:rPr lang="en-US" sz="1800" dirty="0"/>
              <a:t> oath and other more modern versions have all stated how to appropriately treat patients.    </a:t>
            </a:r>
          </a:p>
          <a:p>
            <a:pPr>
              <a:spcBef>
                <a:spcPct val="0"/>
              </a:spcBef>
              <a:buNone/>
            </a:pPr>
            <a:endParaRPr lang="en-US" sz="1800" dirty="0"/>
          </a:p>
          <a:p>
            <a:pPr>
              <a:spcBef>
                <a:spcPct val="0"/>
              </a:spcBef>
              <a:buNone/>
            </a:pPr>
            <a:r>
              <a:rPr lang="en-US" sz="1800" dirty="0"/>
              <a:t>More recently, four pillars of bioethical decision making in healthcare have been developed: autonomy, beneficence, nonmaleficence and justice.  Each of these must be taken into consideration when treating patients.</a:t>
            </a:r>
          </a:p>
        </p:txBody>
      </p:sp>
      <p:sp>
        <p:nvSpPr>
          <p:cNvPr id="2" name="Rectangle 1">
            <a:extLst>
              <a:ext uri="{FF2B5EF4-FFF2-40B4-BE49-F238E27FC236}">
                <a16:creationId xmlns:a16="http://schemas.microsoft.com/office/drawing/2014/main" id="{D559B474-EE98-4BB3-AFD3-2C4B52CAC702}"/>
              </a:ext>
            </a:extLst>
          </p:cNvPr>
          <p:cNvSpPr/>
          <p:nvPr/>
        </p:nvSpPr>
        <p:spPr>
          <a:xfrm>
            <a:off x="498024" y="5840125"/>
            <a:ext cx="6973614" cy="738664"/>
          </a:xfrm>
          <a:prstGeom prst="rect">
            <a:avLst/>
          </a:prstGeom>
        </p:spPr>
        <p:txBody>
          <a:bodyPr wrap="square">
            <a:spAutoFit/>
          </a:bodyPr>
          <a:lstStyle/>
          <a:p>
            <a:r>
              <a:rPr lang="en-US" sz="1400" dirty="0">
                <a:hlinkClick r:id="rId3"/>
              </a:rPr>
              <a:t>https://medschool.ucla.edu/body.cfm?id=1158&amp;action=detail&amp;ref=1056</a:t>
            </a:r>
            <a:endParaRPr lang="en-US" sz="1400" dirty="0"/>
          </a:p>
          <a:p>
            <a:r>
              <a:rPr lang="en-US" sz="1400" dirty="0">
                <a:hlinkClick r:id="rId4"/>
              </a:rPr>
              <a:t>https://vtethicsnetwork.org/medical-ethics</a:t>
            </a:r>
            <a:endParaRPr lang="en-US" sz="1400" dirty="0"/>
          </a:p>
          <a:p>
            <a:r>
              <a:rPr lang="en-US" sz="1400" dirty="0">
                <a:hlinkClick r:id="rId5"/>
              </a:rPr>
              <a:t>https://www.ama-assn.org/delivering-care/ethics/ethics-committees-health-care-institutions</a:t>
            </a:r>
            <a:endParaRPr lang="en-US" sz="1400" dirty="0"/>
          </a:p>
        </p:txBody>
      </p:sp>
      <p:pic>
        <p:nvPicPr>
          <p:cNvPr id="1026" name="Picture 2" descr="Modern Hippocratic Oath holds the underlying values of medicine ">
            <a:extLst>
              <a:ext uri="{FF2B5EF4-FFF2-40B4-BE49-F238E27FC236}">
                <a16:creationId xmlns:a16="http://schemas.microsoft.com/office/drawing/2014/main" id="{D251068F-A741-4091-9A9E-C8E97F788C4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84883" y="746909"/>
            <a:ext cx="2464770" cy="356233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58CACE72-9046-4FB9-B121-AF3F522A882F}"/>
              </a:ext>
            </a:extLst>
          </p:cNvPr>
          <p:cNvSpPr/>
          <p:nvPr/>
        </p:nvSpPr>
        <p:spPr>
          <a:xfrm>
            <a:off x="498024" y="4420400"/>
            <a:ext cx="8399079" cy="1200329"/>
          </a:xfrm>
          <a:prstGeom prst="rect">
            <a:avLst/>
          </a:prstGeom>
        </p:spPr>
        <p:txBody>
          <a:bodyPr wrap="square">
            <a:spAutoFit/>
          </a:bodyPr>
          <a:lstStyle/>
          <a:p>
            <a:pPr>
              <a:spcBef>
                <a:spcPct val="0"/>
              </a:spcBef>
              <a:buNone/>
            </a:pPr>
            <a:r>
              <a:rPr lang="en-US" dirty="0">
                <a:latin typeface="Arial" panose="020B0604020202020204" pitchFamily="34" charset="0"/>
                <a:cs typeface="Arial" panose="020B0604020202020204" pitchFamily="34" charset="0"/>
              </a:rPr>
              <a:t>Most hospitals have ethics review boards that use these pillars to determine the proper and appropriate treatments for patients in difficult and ethically challenging situations.  These boards provide guidance to healthcare providers, the patients and their families facing these unique circumstances.</a:t>
            </a:r>
          </a:p>
        </p:txBody>
      </p:sp>
    </p:spTree>
    <p:extLst>
      <p:ext uri="{BB962C8B-B14F-4D97-AF65-F5344CB8AC3E}">
        <p14:creationId xmlns:p14="http://schemas.microsoft.com/office/powerpoint/2010/main" val="2723653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8">
            <a:extLst>
              <a:ext uri="{FF2B5EF4-FFF2-40B4-BE49-F238E27FC236}">
                <a16:creationId xmlns:a16="http://schemas.microsoft.com/office/drawing/2014/main" id="{DE389A3D-3AD6-4F60-8170-F9BC4DB8057A}"/>
              </a:ext>
            </a:extLst>
          </p:cNvPr>
          <p:cNvSpPr txBox="1">
            <a:spLocks noChangeArrowheads="1"/>
          </p:cNvSpPr>
          <p:nvPr/>
        </p:nvSpPr>
        <p:spPr bwMode="auto">
          <a:xfrm>
            <a:off x="457200" y="574973"/>
            <a:ext cx="7136890"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solidFill>
                  <a:srgbClr val="006600"/>
                </a:solidFill>
              </a:rPr>
              <a:t>Example of Ethical Decision Making in Healthcare</a:t>
            </a:r>
          </a:p>
        </p:txBody>
      </p:sp>
      <p:sp>
        <p:nvSpPr>
          <p:cNvPr id="21512" name="Text Box 19">
            <a:extLst>
              <a:ext uri="{FF2B5EF4-FFF2-40B4-BE49-F238E27FC236}">
                <a16:creationId xmlns:a16="http://schemas.microsoft.com/office/drawing/2014/main" id="{8B1A3C04-70C3-4153-8798-89D6B9887B57}"/>
              </a:ext>
            </a:extLst>
          </p:cNvPr>
          <p:cNvSpPr txBox="1">
            <a:spLocks noChangeArrowheads="1"/>
          </p:cNvSpPr>
          <p:nvPr/>
        </p:nvSpPr>
        <p:spPr bwMode="auto">
          <a:xfrm>
            <a:off x="514810" y="1337733"/>
            <a:ext cx="5234350" cy="1754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buNone/>
            </a:pPr>
            <a:r>
              <a:rPr lang="en-US" sz="1800" dirty="0"/>
              <a:t>One example of ethical decision making in healthcare is managing the inadequate supply of donor organs that are needed for transplant.  Societies that develop the guidelines for the use of donor organs must take into consideration all four pillars of bioethical decision making.</a:t>
            </a:r>
          </a:p>
        </p:txBody>
      </p:sp>
      <p:sp>
        <p:nvSpPr>
          <p:cNvPr id="2" name="Rectangle 1">
            <a:extLst>
              <a:ext uri="{FF2B5EF4-FFF2-40B4-BE49-F238E27FC236}">
                <a16:creationId xmlns:a16="http://schemas.microsoft.com/office/drawing/2014/main" id="{A7438D12-A869-4352-9827-C1DD3C1D2197}"/>
              </a:ext>
            </a:extLst>
          </p:cNvPr>
          <p:cNvSpPr/>
          <p:nvPr/>
        </p:nvSpPr>
        <p:spPr>
          <a:xfrm>
            <a:off x="457200" y="6025842"/>
            <a:ext cx="8257289" cy="523220"/>
          </a:xfrm>
          <a:prstGeom prst="rect">
            <a:avLst/>
          </a:prstGeom>
        </p:spPr>
        <p:txBody>
          <a:bodyPr wrap="square">
            <a:spAutoFit/>
          </a:bodyPr>
          <a:lstStyle/>
          <a:p>
            <a:r>
              <a:rPr lang="en-US" sz="1400" dirty="0">
                <a:hlinkClick r:id="rId3"/>
              </a:rPr>
              <a:t>https://archive.hshsl.umaryland.edu/bitstream/handle/10713/6488/Tarzian%20Talk%20110116.pdf</a:t>
            </a:r>
            <a:endParaRPr lang="en-US" sz="1400" dirty="0"/>
          </a:p>
          <a:p>
            <a:r>
              <a:rPr lang="en-US" sz="1400" dirty="0">
                <a:hlinkClick r:id="rId4"/>
              </a:rPr>
              <a:t>https://catholicmoraltheology.com/on-the-ethics-of-organ-transplantation-a-catholic-perspective-part-i/</a:t>
            </a:r>
            <a:endParaRPr lang="en-US" sz="1400" dirty="0"/>
          </a:p>
        </p:txBody>
      </p:sp>
      <p:pic>
        <p:nvPicPr>
          <p:cNvPr id="3074" name="Picture 2" descr="On the Ethics of Organ Transplantation: A Catholic Perspective (Part I)">
            <a:extLst>
              <a:ext uri="{FF2B5EF4-FFF2-40B4-BE49-F238E27FC236}">
                <a16:creationId xmlns:a16="http://schemas.microsoft.com/office/drawing/2014/main" id="{67D1EE81-CD14-4F94-A94C-16C0320B805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22428" y="1337733"/>
            <a:ext cx="2883641" cy="216168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A980DE98-AF7C-496E-A34C-FA99E45D27A6}"/>
              </a:ext>
            </a:extLst>
          </p:cNvPr>
          <p:cNvSpPr/>
          <p:nvPr/>
        </p:nvSpPr>
        <p:spPr>
          <a:xfrm>
            <a:off x="457200" y="3594573"/>
            <a:ext cx="8391260" cy="2308324"/>
          </a:xfrm>
          <a:prstGeom prst="rect">
            <a:avLst/>
          </a:prstGeom>
        </p:spPr>
        <p:txBody>
          <a:bodyPr wrap="square">
            <a:spAutoFit/>
          </a:bodyPr>
          <a:lstStyle/>
          <a:p>
            <a:pPr algn="just">
              <a:spcBef>
                <a:spcPct val="0"/>
              </a:spcBef>
              <a:buNone/>
            </a:pPr>
            <a:r>
              <a:rPr lang="en-US" dirty="0">
                <a:latin typeface="Arial" panose="020B0604020202020204" pitchFamily="34" charset="0"/>
                <a:cs typeface="Arial" panose="020B0604020202020204" pitchFamily="34" charset="0"/>
              </a:rPr>
              <a:t>Some societies decide on an “opt in” response which requires all donors to specifically choose to donate their organs while other societies decide on an “opt out” response which states that the organs of the deceased will be available for transplant unless the donor specifically opts out.</a:t>
            </a:r>
          </a:p>
          <a:p>
            <a:pPr algn="just">
              <a:spcBef>
                <a:spcPct val="0"/>
              </a:spcBef>
              <a:buNone/>
            </a:pPr>
            <a:endParaRPr lang="en-US" dirty="0">
              <a:latin typeface="Arial" panose="020B0604020202020204" pitchFamily="34" charset="0"/>
              <a:cs typeface="Arial" panose="020B0604020202020204" pitchFamily="34" charset="0"/>
            </a:endParaRPr>
          </a:p>
          <a:p>
            <a:pPr algn="just">
              <a:spcBef>
                <a:spcPct val="0"/>
              </a:spcBef>
              <a:buNone/>
            </a:pPr>
            <a:r>
              <a:rPr lang="en-US" dirty="0">
                <a:latin typeface="Arial" panose="020B0604020202020204" pitchFamily="34" charset="0"/>
                <a:cs typeface="Arial" panose="020B0604020202020204" pitchFamily="34" charset="0"/>
              </a:rPr>
              <a:t>Notice how these two responses provide more weight to autonomy (“opt in”) versus beneficence and justice (“opt out”).  These are bioethical decisions that must be discussed and agreed upon by all those involved in the process.</a:t>
            </a:r>
          </a:p>
        </p:txBody>
      </p:sp>
    </p:spTree>
    <p:extLst>
      <p:ext uri="{BB962C8B-B14F-4D97-AF65-F5344CB8AC3E}">
        <p14:creationId xmlns:p14="http://schemas.microsoft.com/office/powerpoint/2010/main" val="36363960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46738EA2FB3E5419E30F9CBA88103C3" ma:contentTypeVersion="12" ma:contentTypeDescription="Create a new document." ma:contentTypeScope="" ma:versionID="1aa1abc0bb1e14213655bcdf7e4859f1">
  <xsd:schema xmlns:xsd="http://www.w3.org/2001/XMLSchema" xmlns:xs="http://www.w3.org/2001/XMLSchema" xmlns:p="http://schemas.microsoft.com/office/2006/metadata/properties" xmlns:ns2="e8fb0f43-e4ba-4546-9144-550bcaaf051c" xmlns:ns3="bcc5a493-b34b-4e11-86a3-cae95da27c2a" targetNamespace="http://schemas.microsoft.com/office/2006/metadata/properties" ma:root="true" ma:fieldsID="a79acb2ab5773d03da340bbf2c989ced" ns2:_="" ns3:_="">
    <xsd:import namespace="e8fb0f43-e4ba-4546-9144-550bcaaf051c"/>
    <xsd:import namespace="bcc5a493-b34b-4e11-86a3-cae95da27c2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fb0f43-e4ba-4546-9144-550bcaaf05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cc5a493-b34b-4e11-86a3-cae95da27c2a"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03B16B6-90F4-4473-B9F6-9775EC21E6CB}"/>
</file>

<file path=customXml/itemProps2.xml><?xml version="1.0" encoding="utf-8"?>
<ds:datastoreItem xmlns:ds="http://schemas.openxmlformats.org/officeDocument/2006/customXml" ds:itemID="{C3F9E554-4805-4AF8-A05E-DE8397E14B04}"/>
</file>

<file path=customXml/itemProps3.xml><?xml version="1.0" encoding="utf-8"?>
<ds:datastoreItem xmlns:ds="http://schemas.openxmlformats.org/officeDocument/2006/customXml" ds:itemID="{0221BEC0-AE75-4367-A3DC-287E807C8588}"/>
</file>

<file path=docProps/app.xml><?xml version="1.0" encoding="utf-8"?>
<Properties xmlns="http://schemas.openxmlformats.org/officeDocument/2006/extended-properties" xmlns:vt="http://schemas.openxmlformats.org/officeDocument/2006/docPropsVTypes">
  <Template>Office Theme</Template>
  <TotalTime>519</TotalTime>
  <Words>660</Words>
  <Application>Microsoft Office PowerPoint</Application>
  <PresentationFormat>On-screen Show (4:3)</PresentationFormat>
  <Paragraphs>54</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thchamp@yahoo.com</dc:creator>
  <cp:lastModifiedBy>Champney, Thomas</cp:lastModifiedBy>
  <cp:revision>60</cp:revision>
  <dcterms:created xsi:type="dcterms:W3CDTF">2020-05-21T20:51:20Z</dcterms:created>
  <dcterms:modified xsi:type="dcterms:W3CDTF">2020-07-06T18:58:56Z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0x010100B46738EA2FB3E5419E30F9CBA88103C3</vt:lpwstr>
  </property>
</Properties>
</file>